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0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11/21/2020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healthierglades@htpbc.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Mini Grant </a:t>
            </a:r>
            <a:r>
              <a:rPr lang="en-US" dirty="0" smtClean="0"/>
              <a:t/>
            </a:r>
            <a:br>
              <a:rPr lang="en-US" dirty="0" smtClean="0"/>
            </a:br>
            <a:r>
              <a:rPr lang="en-US" dirty="0" smtClean="0"/>
              <a:t>Virtual </a:t>
            </a:r>
            <a:r>
              <a:rPr lang="en-US" dirty="0" smtClean="0"/>
              <a:t>Q&amp;A Session</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1905" y="4321598"/>
            <a:ext cx="2797534" cy="1765111"/>
          </a:xfrm>
          <a:prstGeom prst="rect">
            <a:avLst/>
          </a:prstGeom>
        </p:spPr>
      </p:pic>
      <p:sp>
        <p:nvSpPr>
          <p:cNvPr id="6" name="Subtitle 5"/>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73829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14296629"/>
              </p:ext>
            </p:extLst>
          </p:nvPr>
        </p:nvGraphicFramePr>
        <p:xfrm>
          <a:off x="677863" y="2160588"/>
          <a:ext cx="8596312" cy="2595880"/>
        </p:xfrm>
        <a:graphic>
          <a:graphicData uri="http://schemas.openxmlformats.org/drawingml/2006/table">
            <a:tbl>
              <a:tblPr firstRow="1" bandRow="1">
                <a:tableStyleId>{5C22544A-7EE6-4342-B048-85BDC9FD1C3A}</a:tableStyleId>
              </a:tblPr>
              <a:tblGrid>
                <a:gridCol w="6568511">
                  <a:extLst>
                    <a:ext uri="{9D8B030D-6E8A-4147-A177-3AD203B41FA5}">
                      <a16:colId xmlns:a16="http://schemas.microsoft.com/office/drawing/2014/main" val="324764060"/>
                    </a:ext>
                  </a:extLst>
                </a:gridCol>
                <a:gridCol w="2027801">
                  <a:extLst>
                    <a:ext uri="{9D8B030D-6E8A-4147-A177-3AD203B41FA5}">
                      <a16:colId xmlns:a16="http://schemas.microsoft.com/office/drawing/2014/main" val="3228522873"/>
                    </a:ext>
                  </a:extLst>
                </a:gridCol>
              </a:tblGrid>
              <a:tr h="370840">
                <a:tc>
                  <a:txBody>
                    <a:bodyPr/>
                    <a:lstStyle/>
                    <a:p>
                      <a:r>
                        <a:rPr lang="en-US" dirty="0" err="1" smtClean="0"/>
                        <a:t>Decription</a:t>
                      </a:r>
                      <a:r>
                        <a:rPr lang="en-US" dirty="0" smtClean="0"/>
                        <a:t> of Expense</a:t>
                      </a:r>
                      <a:endParaRPr lang="en-US" dirty="0"/>
                    </a:p>
                  </a:txBody>
                  <a:tcPr/>
                </a:tc>
                <a:tc>
                  <a:txBody>
                    <a:bodyPr/>
                    <a:lstStyle/>
                    <a:p>
                      <a:r>
                        <a:rPr lang="en-US" dirty="0" smtClean="0"/>
                        <a:t>Amount</a:t>
                      </a:r>
                      <a:endParaRPr lang="en-US" dirty="0"/>
                    </a:p>
                  </a:txBody>
                  <a:tcPr/>
                </a:tc>
                <a:extLst>
                  <a:ext uri="{0D108BD9-81ED-4DB2-BD59-A6C34878D82A}">
                    <a16:rowId xmlns:a16="http://schemas.microsoft.com/office/drawing/2014/main" val="1370077720"/>
                  </a:ext>
                </a:extLst>
              </a:tr>
              <a:tr h="370840">
                <a:tc>
                  <a:txBody>
                    <a:bodyPr/>
                    <a:lstStyle/>
                    <a:p>
                      <a:r>
                        <a:rPr lang="en-US" dirty="0" smtClean="0"/>
                        <a:t>Ex. 15 tablets</a:t>
                      </a:r>
                      <a:r>
                        <a:rPr lang="en-US" baseline="0" dirty="0" smtClean="0"/>
                        <a:t> at $100 each</a:t>
                      </a:r>
                      <a:endParaRPr lang="en-US" dirty="0"/>
                    </a:p>
                  </a:txBody>
                  <a:tcPr/>
                </a:tc>
                <a:tc>
                  <a:txBody>
                    <a:bodyPr/>
                    <a:lstStyle/>
                    <a:p>
                      <a:r>
                        <a:rPr lang="en-US" dirty="0" smtClean="0"/>
                        <a:t>$1500.00</a:t>
                      </a:r>
                      <a:endParaRPr lang="en-US" dirty="0"/>
                    </a:p>
                  </a:txBody>
                  <a:tcPr/>
                </a:tc>
                <a:extLst>
                  <a:ext uri="{0D108BD9-81ED-4DB2-BD59-A6C34878D82A}">
                    <a16:rowId xmlns:a16="http://schemas.microsoft.com/office/drawing/2014/main" val="2008173629"/>
                  </a:ext>
                </a:extLst>
              </a:tr>
              <a:tr h="370840">
                <a:tc>
                  <a:txBody>
                    <a:bodyPr/>
                    <a:lstStyle/>
                    <a:p>
                      <a:r>
                        <a:rPr lang="en-US" dirty="0" smtClean="0"/>
                        <a:t>Ex.  Consultant Fee to train the seniors on using the tablets</a:t>
                      </a:r>
                      <a:endParaRPr lang="en-US" dirty="0"/>
                    </a:p>
                  </a:txBody>
                  <a:tcPr/>
                </a:tc>
                <a:tc>
                  <a:txBody>
                    <a:bodyPr/>
                    <a:lstStyle/>
                    <a:p>
                      <a:r>
                        <a:rPr lang="en-US" dirty="0" smtClean="0"/>
                        <a:t>$500.00</a:t>
                      </a:r>
                      <a:endParaRPr lang="en-US" dirty="0"/>
                    </a:p>
                  </a:txBody>
                  <a:tcPr/>
                </a:tc>
                <a:extLst>
                  <a:ext uri="{0D108BD9-81ED-4DB2-BD59-A6C34878D82A}">
                    <a16:rowId xmlns:a16="http://schemas.microsoft.com/office/drawing/2014/main" val="3053276820"/>
                  </a:ext>
                </a:extLst>
              </a:tr>
              <a:tr h="370840">
                <a:tc>
                  <a:txBody>
                    <a:bodyPr/>
                    <a:lstStyle/>
                    <a:p>
                      <a:r>
                        <a:rPr lang="en-US" dirty="0" smtClean="0"/>
                        <a:t>Ex.</a:t>
                      </a:r>
                      <a:r>
                        <a:rPr lang="en-US" baseline="0" dirty="0" smtClean="0"/>
                        <a:t>  Reservation for Meeting Space at BG Library</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$500.00</a:t>
                      </a:r>
                    </a:p>
                  </a:txBody>
                  <a:tcPr/>
                </a:tc>
                <a:extLst>
                  <a:ext uri="{0D108BD9-81ED-4DB2-BD59-A6C34878D82A}">
                    <a16:rowId xmlns:a16="http://schemas.microsoft.com/office/drawing/2014/main" val="3138700518"/>
                  </a:ext>
                </a:extLst>
              </a:tr>
              <a:tr h="370840">
                <a:tc>
                  <a:txBody>
                    <a:bodyPr/>
                    <a:lstStyle/>
                    <a:p>
                      <a:r>
                        <a:rPr lang="en-US" dirty="0" smtClean="0"/>
                        <a:t>Ex.</a:t>
                      </a:r>
                      <a:r>
                        <a:rPr lang="en-US" baseline="0" dirty="0" smtClean="0"/>
                        <a:t>  Food For The Training Session</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$500.00</a:t>
                      </a:r>
                    </a:p>
                  </a:txBody>
                  <a:tcPr/>
                </a:tc>
                <a:extLst>
                  <a:ext uri="{0D108BD9-81ED-4DB2-BD59-A6C34878D82A}">
                    <a16:rowId xmlns:a16="http://schemas.microsoft.com/office/drawing/2014/main" val="618027002"/>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521019259"/>
                  </a:ext>
                </a:extLst>
              </a:tr>
              <a:tr h="370840">
                <a:tc>
                  <a:txBody>
                    <a:bodyPr/>
                    <a:lstStyle/>
                    <a:p>
                      <a:pPr algn="r"/>
                      <a:r>
                        <a:rPr lang="en-US" b="1" i="1" dirty="0" smtClean="0">
                          <a:solidFill>
                            <a:srgbClr val="FF0000"/>
                          </a:solidFill>
                        </a:rPr>
                        <a:t>Total</a:t>
                      </a:r>
                      <a:endParaRPr lang="en-US" b="1" i="1" dirty="0">
                        <a:solidFill>
                          <a:srgbClr val="FF0000"/>
                        </a:solidFill>
                      </a:endParaRPr>
                    </a:p>
                  </a:txBody>
                  <a:tcPr/>
                </a:tc>
                <a:tc>
                  <a:txBody>
                    <a:bodyPr/>
                    <a:lstStyle/>
                    <a:p>
                      <a:r>
                        <a:rPr lang="en-US" b="1" i="1" dirty="0" smtClean="0">
                          <a:solidFill>
                            <a:srgbClr val="FF0000"/>
                          </a:solidFill>
                        </a:rPr>
                        <a:t>$3000.00</a:t>
                      </a:r>
                      <a:endParaRPr lang="en-US" b="1" i="1" dirty="0">
                        <a:solidFill>
                          <a:srgbClr val="FF0000"/>
                        </a:solidFill>
                      </a:endParaRPr>
                    </a:p>
                  </a:txBody>
                  <a:tcPr/>
                </a:tc>
                <a:extLst>
                  <a:ext uri="{0D108BD9-81ED-4DB2-BD59-A6C34878D82A}">
                    <a16:rowId xmlns:a16="http://schemas.microsoft.com/office/drawing/2014/main" val="3405663441"/>
                  </a:ext>
                </a:extLst>
              </a:tr>
            </a:tbl>
          </a:graphicData>
        </a:graphic>
      </p:graphicFrame>
    </p:spTree>
    <p:extLst>
      <p:ext uri="{BB962C8B-B14F-4D97-AF65-F5344CB8AC3E}">
        <p14:creationId xmlns:p14="http://schemas.microsoft.com/office/powerpoint/2010/main" val="26391026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3" name="Picture 2" descr="LOVE :: 국민건강보험 알기쉽게 Q&amp;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0100" y="1930400"/>
            <a:ext cx="6491136" cy="3709221"/>
          </a:xfrm>
          <a:prstGeom prst="rect">
            <a:avLst/>
          </a:prstGeom>
        </p:spPr>
      </p:pic>
    </p:spTree>
    <p:extLst>
      <p:ext uri="{BB962C8B-B14F-4D97-AF65-F5344CB8AC3E}">
        <p14:creationId xmlns:p14="http://schemas.microsoft.com/office/powerpoint/2010/main" val="5550107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DEW: My First Blog Award - LIEBSTE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29032" y="1431841"/>
            <a:ext cx="7826478" cy="4280701"/>
          </a:xfrm>
        </p:spPr>
      </p:pic>
    </p:spTree>
    <p:extLst>
      <p:ext uri="{BB962C8B-B14F-4D97-AF65-F5344CB8AC3E}">
        <p14:creationId xmlns:p14="http://schemas.microsoft.com/office/powerpoint/2010/main" val="3092316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265471" y="1799303"/>
            <a:ext cx="9507794" cy="4242059"/>
          </a:xfrm>
        </p:spPr>
        <p:txBody>
          <a:bodyPr/>
          <a:lstStyle/>
          <a:p>
            <a:r>
              <a:rPr lang="en-US" dirty="0"/>
              <a:t>Healthier Glades launched in fall 2017 </a:t>
            </a:r>
            <a:r>
              <a:rPr lang="en-US" dirty="0" smtClean="0"/>
              <a:t>in the Western </a:t>
            </a:r>
            <a:r>
              <a:rPr lang="en-US" dirty="0"/>
              <a:t>area of Palm Beach County with rich culture and agricultural assets.  </a:t>
            </a:r>
            <a:endParaRPr lang="en-US" dirty="0" smtClean="0"/>
          </a:p>
          <a:p>
            <a:r>
              <a:rPr lang="en-US" dirty="0" smtClean="0"/>
              <a:t>“</a:t>
            </a:r>
            <a:r>
              <a:rPr lang="en-US" dirty="0"/>
              <a:t>The Glades” is the collective of four communities—Belle Glade, Pahokee, South Bay and the unincorporated community of Canal Point—located in the western section of the county along Lake Okeechobee. </a:t>
            </a:r>
            <a:endParaRPr lang="en-US" dirty="0" smtClean="0"/>
          </a:p>
          <a:p>
            <a:r>
              <a:rPr lang="en-US" dirty="0" smtClean="0"/>
              <a:t>Our focus </a:t>
            </a:r>
            <a:r>
              <a:rPr lang="en-US" dirty="0"/>
              <a:t>is behavioral health, </a:t>
            </a:r>
            <a:r>
              <a:rPr lang="en-US" dirty="0" smtClean="0"/>
              <a:t>with an emphasis on unlocking community strengths and changing the community narrative.</a:t>
            </a:r>
          </a:p>
          <a:p>
            <a:r>
              <a:rPr lang="en-US" dirty="0" smtClean="0"/>
              <a:t>We work </a:t>
            </a:r>
            <a:r>
              <a:rPr lang="en-US" dirty="0"/>
              <a:t>with the Glades communities </a:t>
            </a:r>
            <a:r>
              <a:rPr lang="en-US" dirty="0" smtClean="0"/>
              <a:t>by beginning </a:t>
            </a:r>
            <a:r>
              <a:rPr lang="en-US" dirty="0"/>
              <a:t>with the area’s natural assets and resources including family, faith and friends. We believe behavioral health is how we cope with life stressors and what it means to be healthy and well physically, emotionally and spiritually.</a:t>
            </a:r>
          </a:p>
          <a:p>
            <a:endParaRPr lang="en-US" dirty="0"/>
          </a:p>
        </p:txBody>
      </p:sp>
    </p:spTree>
    <p:extLst>
      <p:ext uri="{BB962C8B-B14F-4D97-AF65-F5344CB8AC3E}">
        <p14:creationId xmlns:p14="http://schemas.microsoft.com/office/powerpoint/2010/main" val="3481328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sz="3200" dirty="0" smtClean="0"/>
              <a:t>What’s new?</a:t>
            </a:r>
          </a:p>
          <a:p>
            <a:r>
              <a:rPr lang="en-US" sz="3200" dirty="0" smtClean="0"/>
              <a:t>Timeline</a:t>
            </a:r>
          </a:p>
          <a:p>
            <a:r>
              <a:rPr lang="en-US" sz="3200" dirty="0" smtClean="0"/>
              <a:t>Focus Areas</a:t>
            </a:r>
          </a:p>
          <a:p>
            <a:r>
              <a:rPr lang="en-US" sz="3200" dirty="0" smtClean="0"/>
              <a:t>Application</a:t>
            </a:r>
          </a:p>
          <a:p>
            <a:r>
              <a:rPr lang="en-US" sz="3200" dirty="0" smtClean="0"/>
              <a:t>Budget</a:t>
            </a:r>
          </a:p>
          <a:p>
            <a:r>
              <a:rPr lang="en-US" sz="3200" dirty="0" smtClean="0"/>
              <a:t>Q&amp;A</a:t>
            </a:r>
            <a:endParaRPr lang="en-US" sz="3200" dirty="0"/>
          </a:p>
        </p:txBody>
      </p:sp>
      <p:pic>
        <p:nvPicPr>
          <p:cNvPr id="5" name="Picture 4" descr="Setting An Advocacy Policy Agenda Your Supporters Want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9599" y="2160589"/>
            <a:ext cx="4641280" cy="3094739"/>
          </a:xfrm>
          <a:prstGeom prst="rect">
            <a:avLst/>
          </a:prstGeom>
        </p:spPr>
      </p:pic>
    </p:spTree>
    <p:extLst>
      <p:ext uri="{BB962C8B-B14F-4D97-AF65-F5344CB8AC3E}">
        <p14:creationId xmlns:p14="http://schemas.microsoft.com/office/powerpoint/2010/main" val="2572181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New?</a:t>
            </a:r>
            <a:endParaRPr lang="en-US" dirty="0"/>
          </a:p>
        </p:txBody>
      </p:sp>
      <p:sp>
        <p:nvSpPr>
          <p:cNvPr id="3" name="Content Placeholder 2"/>
          <p:cNvSpPr>
            <a:spLocks noGrp="1"/>
          </p:cNvSpPr>
          <p:nvPr>
            <p:ph idx="1"/>
          </p:nvPr>
        </p:nvSpPr>
        <p:spPr/>
        <p:txBody>
          <a:bodyPr/>
          <a:lstStyle/>
          <a:p>
            <a:r>
              <a:rPr lang="en-US" sz="2400" dirty="0" smtClean="0"/>
              <a:t>Applicants will be required to complete a budget worksheet.</a:t>
            </a:r>
          </a:p>
          <a:p>
            <a:r>
              <a:rPr lang="en-US" sz="2400" dirty="0" smtClean="0"/>
              <a:t>The number of words to include in some of the sections have increased.</a:t>
            </a:r>
          </a:p>
          <a:p>
            <a:r>
              <a:rPr lang="en-US" sz="2400" dirty="0" smtClean="0"/>
              <a:t>There will be no community presentation this year due to COVID.</a:t>
            </a:r>
          </a:p>
          <a:p>
            <a:r>
              <a:rPr lang="en-US" sz="2400" dirty="0" smtClean="0"/>
              <a:t>We will be awarding 11 grants (8-residents)/3 (nonprofits)</a:t>
            </a:r>
          </a:p>
          <a:p>
            <a:endParaRPr lang="en-US" dirty="0"/>
          </a:p>
        </p:txBody>
      </p:sp>
    </p:spTree>
    <p:extLst>
      <p:ext uri="{BB962C8B-B14F-4D97-AF65-F5344CB8AC3E}">
        <p14:creationId xmlns:p14="http://schemas.microsoft.com/office/powerpoint/2010/main" val="20604597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79750109"/>
              </p:ext>
            </p:extLst>
          </p:nvPr>
        </p:nvGraphicFramePr>
        <p:xfrm>
          <a:off x="677863" y="2160588"/>
          <a:ext cx="8596312" cy="3510280"/>
        </p:xfrm>
        <a:graphic>
          <a:graphicData uri="http://schemas.openxmlformats.org/drawingml/2006/table">
            <a:tbl>
              <a:tblPr firstRow="1" bandRow="1">
                <a:tableStyleId>{5C22544A-7EE6-4342-B048-85BDC9FD1C3A}</a:tableStyleId>
              </a:tblPr>
              <a:tblGrid>
                <a:gridCol w="4298156">
                  <a:extLst>
                    <a:ext uri="{9D8B030D-6E8A-4147-A177-3AD203B41FA5}">
                      <a16:colId xmlns:a16="http://schemas.microsoft.com/office/drawing/2014/main" val="3870813574"/>
                    </a:ext>
                  </a:extLst>
                </a:gridCol>
                <a:gridCol w="4298156">
                  <a:extLst>
                    <a:ext uri="{9D8B030D-6E8A-4147-A177-3AD203B41FA5}">
                      <a16:colId xmlns:a16="http://schemas.microsoft.com/office/drawing/2014/main" val="1856738995"/>
                    </a:ext>
                  </a:extLst>
                </a:gridCol>
              </a:tblGrid>
              <a:tr h="370840">
                <a:tc>
                  <a:txBody>
                    <a:bodyPr/>
                    <a:lstStyle/>
                    <a:p>
                      <a:r>
                        <a:rPr lang="en-US" dirty="0" smtClean="0"/>
                        <a:t>Activity</a:t>
                      </a:r>
                      <a:endParaRPr lang="en-US" dirty="0"/>
                    </a:p>
                  </a:txBody>
                  <a:tcPr/>
                </a:tc>
                <a:tc>
                  <a:txBody>
                    <a:bodyPr/>
                    <a:lstStyle/>
                    <a:p>
                      <a:r>
                        <a:rPr lang="en-US" dirty="0" smtClean="0"/>
                        <a:t>Date</a:t>
                      </a:r>
                      <a:endParaRPr lang="en-US" dirty="0"/>
                    </a:p>
                  </a:txBody>
                  <a:tcPr/>
                </a:tc>
                <a:extLst>
                  <a:ext uri="{0D108BD9-81ED-4DB2-BD59-A6C34878D82A}">
                    <a16:rowId xmlns:a16="http://schemas.microsoft.com/office/drawing/2014/main" val="2632820480"/>
                  </a:ext>
                </a:extLst>
              </a:tr>
              <a:tr h="370840">
                <a:tc>
                  <a:txBody>
                    <a:bodyPr/>
                    <a:lstStyle/>
                    <a:p>
                      <a:r>
                        <a:rPr lang="en-US" dirty="0" smtClean="0"/>
                        <a:t>Applications available</a:t>
                      </a:r>
                      <a:endParaRPr lang="en-US" dirty="0"/>
                    </a:p>
                  </a:txBody>
                  <a:tcPr/>
                </a:tc>
                <a:tc>
                  <a:txBody>
                    <a:bodyPr/>
                    <a:lstStyle/>
                    <a:p>
                      <a:r>
                        <a:rPr lang="en-US" dirty="0" smtClean="0"/>
                        <a:t>11/23/2020</a:t>
                      </a:r>
                      <a:endParaRPr lang="en-US" dirty="0"/>
                    </a:p>
                  </a:txBody>
                  <a:tcPr/>
                </a:tc>
                <a:extLst>
                  <a:ext uri="{0D108BD9-81ED-4DB2-BD59-A6C34878D82A}">
                    <a16:rowId xmlns:a16="http://schemas.microsoft.com/office/drawing/2014/main" val="2801115339"/>
                  </a:ext>
                </a:extLst>
              </a:tr>
              <a:tr h="370840">
                <a:tc>
                  <a:txBody>
                    <a:bodyPr/>
                    <a:lstStyle/>
                    <a:p>
                      <a:r>
                        <a:rPr lang="en-US" dirty="0" smtClean="0"/>
                        <a:t>Last day to submit applications</a:t>
                      </a:r>
                      <a:endParaRPr lang="en-US" dirty="0"/>
                    </a:p>
                  </a:txBody>
                  <a:tcPr/>
                </a:tc>
                <a:tc>
                  <a:txBody>
                    <a:bodyPr/>
                    <a:lstStyle/>
                    <a:p>
                      <a:r>
                        <a:rPr lang="en-US" dirty="0" smtClean="0"/>
                        <a:t>12/16/2020 @ 5pm at</a:t>
                      </a:r>
                      <a:r>
                        <a:rPr lang="en-US" baseline="0" dirty="0" smtClean="0"/>
                        <a:t> any of the local libraries and via email at </a:t>
                      </a:r>
                      <a:r>
                        <a:rPr lang="en-US" baseline="0" dirty="0" smtClean="0">
                          <a:hlinkClick r:id="rId2"/>
                        </a:rPr>
                        <a:t>healthierglades@htpbc.org</a:t>
                      </a:r>
                      <a:r>
                        <a:rPr lang="en-US" baseline="0" dirty="0" smtClean="0"/>
                        <a:t>. </a:t>
                      </a:r>
                      <a:endParaRPr lang="en-US" dirty="0"/>
                    </a:p>
                  </a:txBody>
                  <a:tcPr/>
                </a:tc>
                <a:extLst>
                  <a:ext uri="{0D108BD9-81ED-4DB2-BD59-A6C34878D82A}">
                    <a16:rowId xmlns:a16="http://schemas.microsoft.com/office/drawing/2014/main" val="4082871535"/>
                  </a:ext>
                </a:extLst>
              </a:tr>
              <a:tr h="370840">
                <a:tc>
                  <a:txBody>
                    <a:bodyPr/>
                    <a:lstStyle/>
                    <a:p>
                      <a:r>
                        <a:rPr lang="en-US" dirty="0" smtClean="0"/>
                        <a:t>Winners announced </a:t>
                      </a:r>
                      <a:endParaRPr lang="en-US" dirty="0"/>
                    </a:p>
                  </a:txBody>
                  <a:tcPr/>
                </a:tc>
                <a:tc>
                  <a:txBody>
                    <a:bodyPr/>
                    <a:lstStyle/>
                    <a:p>
                      <a:r>
                        <a:rPr lang="en-US" dirty="0" smtClean="0"/>
                        <a:t>1/11/2021</a:t>
                      </a:r>
                      <a:endParaRPr lang="en-US" dirty="0"/>
                    </a:p>
                  </a:txBody>
                  <a:tcPr/>
                </a:tc>
                <a:extLst>
                  <a:ext uri="{0D108BD9-81ED-4DB2-BD59-A6C34878D82A}">
                    <a16:rowId xmlns:a16="http://schemas.microsoft.com/office/drawing/2014/main" val="3518746151"/>
                  </a:ext>
                </a:extLst>
              </a:tr>
              <a:tr h="370840">
                <a:tc>
                  <a:txBody>
                    <a:bodyPr/>
                    <a:lstStyle/>
                    <a:p>
                      <a:r>
                        <a:rPr lang="en-US" dirty="0" smtClean="0"/>
                        <a:t>Mini Grant Celebration</a:t>
                      </a:r>
                      <a:endParaRPr lang="en-US" dirty="0"/>
                    </a:p>
                  </a:txBody>
                  <a:tcPr/>
                </a:tc>
                <a:tc>
                  <a:txBody>
                    <a:bodyPr/>
                    <a:lstStyle/>
                    <a:p>
                      <a:r>
                        <a:rPr lang="en-US" dirty="0" smtClean="0"/>
                        <a:t>1/23/2021</a:t>
                      </a:r>
                      <a:endParaRPr lang="en-US" dirty="0"/>
                    </a:p>
                  </a:txBody>
                  <a:tcPr/>
                </a:tc>
                <a:extLst>
                  <a:ext uri="{0D108BD9-81ED-4DB2-BD59-A6C34878D82A}">
                    <a16:rowId xmlns:a16="http://schemas.microsoft.com/office/drawing/2014/main" val="3079153063"/>
                  </a:ext>
                </a:extLst>
              </a:tr>
              <a:tr h="370840">
                <a:tc>
                  <a:txBody>
                    <a:bodyPr/>
                    <a:lstStyle/>
                    <a:p>
                      <a:r>
                        <a:rPr lang="en-US" dirty="0" smtClean="0"/>
                        <a:t>Deadline to have projects</a:t>
                      </a:r>
                      <a:r>
                        <a:rPr lang="en-US" baseline="0" dirty="0" smtClean="0"/>
                        <a:t> completed</a:t>
                      </a:r>
                      <a:endParaRPr lang="en-US" dirty="0"/>
                    </a:p>
                  </a:txBody>
                  <a:tcPr/>
                </a:tc>
                <a:tc>
                  <a:txBody>
                    <a:bodyPr/>
                    <a:lstStyle/>
                    <a:p>
                      <a:r>
                        <a:rPr lang="en-US" dirty="0" smtClean="0"/>
                        <a:t>5/31/2021</a:t>
                      </a:r>
                      <a:endParaRPr lang="en-US" dirty="0"/>
                    </a:p>
                  </a:txBody>
                  <a:tcPr/>
                </a:tc>
                <a:extLst>
                  <a:ext uri="{0D108BD9-81ED-4DB2-BD59-A6C34878D82A}">
                    <a16:rowId xmlns:a16="http://schemas.microsoft.com/office/drawing/2014/main" val="2207745663"/>
                  </a:ext>
                </a:extLst>
              </a:tr>
              <a:tr h="370840">
                <a:tc>
                  <a:txBody>
                    <a:bodyPr/>
                    <a:lstStyle/>
                    <a:p>
                      <a:r>
                        <a:rPr lang="en-US" dirty="0" smtClean="0"/>
                        <a:t>Mini</a:t>
                      </a:r>
                      <a:r>
                        <a:rPr lang="en-US" baseline="0" dirty="0" smtClean="0"/>
                        <a:t> Grant Report Submitted to  HG</a:t>
                      </a:r>
                      <a:endParaRPr lang="en-US" dirty="0"/>
                    </a:p>
                  </a:txBody>
                  <a:tcPr/>
                </a:tc>
                <a:tc>
                  <a:txBody>
                    <a:bodyPr/>
                    <a:lstStyle/>
                    <a:p>
                      <a:r>
                        <a:rPr lang="en-US" dirty="0" smtClean="0"/>
                        <a:t>6/4/2021</a:t>
                      </a:r>
                      <a:endParaRPr lang="en-US" dirty="0"/>
                    </a:p>
                  </a:txBody>
                  <a:tcPr/>
                </a:tc>
                <a:extLst>
                  <a:ext uri="{0D108BD9-81ED-4DB2-BD59-A6C34878D82A}">
                    <a16:rowId xmlns:a16="http://schemas.microsoft.com/office/drawing/2014/main" val="3786747624"/>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73588176"/>
                  </a:ext>
                </a:extLst>
              </a:tr>
            </a:tbl>
          </a:graphicData>
        </a:graphic>
      </p:graphicFrame>
    </p:spTree>
    <p:extLst>
      <p:ext uri="{BB962C8B-B14F-4D97-AF65-F5344CB8AC3E}">
        <p14:creationId xmlns:p14="http://schemas.microsoft.com/office/powerpoint/2010/main" val="39064987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Areas</a:t>
            </a:r>
            <a:endParaRPr lang="en-US" dirty="0"/>
          </a:p>
        </p:txBody>
      </p:sp>
      <p:sp>
        <p:nvSpPr>
          <p:cNvPr id="3" name="Content Placeholder 2"/>
          <p:cNvSpPr>
            <a:spLocks noGrp="1"/>
          </p:cNvSpPr>
          <p:nvPr>
            <p:ph idx="1"/>
          </p:nvPr>
        </p:nvSpPr>
        <p:spPr>
          <a:xfrm>
            <a:off x="677334" y="1602659"/>
            <a:ext cx="8596668" cy="4438704"/>
          </a:xfrm>
        </p:spPr>
        <p:txBody>
          <a:bodyPr/>
          <a:lstStyle/>
          <a:p>
            <a:pPr marL="114300" indent="0">
              <a:buNone/>
            </a:pPr>
            <a:r>
              <a:rPr lang="en-US" dirty="0"/>
              <a:t>Promoting Health and Wellness </a:t>
            </a:r>
            <a:endParaRPr lang="en-US" dirty="0" smtClean="0"/>
          </a:p>
          <a:p>
            <a:pPr marL="800100" lvl="1">
              <a:buFont typeface="Wingdings" panose="05000000000000000000" pitchFamily="2" charset="2"/>
              <a:buChar char="q"/>
            </a:pPr>
            <a:r>
              <a:rPr lang="en-US" dirty="0" smtClean="0"/>
              <a:t>Physical (ex. Exercising/Walking/Yoga)</a:t>
            </a:r>
          </a:p>
          <a:p>
            <a:pPr marL="800100" lvl="1">
              <a:buFont typeface="Wingdings" panose="05000000000000000000" pitchFamily="2" charset="2"/>
              <a:buChar char="q"/>
            </a:pPr>
            <a:r>
              <a:rPr lang="en-US" dirty="0" smtClean="0"/>
              <a:t>Behavioral (ex. Relaxation Activities/Meditation)</a:t>
            </a:r>
          </a:p>
          <a:p>
            <a:pPr marL="800100" lvl="1">
              <a:buFont typeface="Wingdings" panose="05000000000000000000" pitchFamily="2" charset="2"/>
              <a:buChar char="q"/>
            </a:pPr>
            <a:r>
              <a:rPr lang="en-US" dirty="0" smtClean="0"/>
              <a:t>Nutrition</a:t>
            </a:r>
            <a:endParaRPr lang="en-US" dirty="0"/>
          </a:p>
          <a:p>
            <a:pPr marL="114300" indent="0">
              <a:buNone/>
            </a:pPr>
            <a:r>
              <a:rPr lang="en-US" dirty="0"/>
              <a:t>Storytelling – Changing the Narrative </a:t>
            </a:r>
            <a:endParaRPr lang="en-US" dirty="0" smtClean="0"/>
          </a:p>
          <a:p>
            <a:pPr marL="800100" lvl="1">
              <a:buFont typeface="Wingdings" panose="05000000000000000000" pitchFamily="2" charset="2"/>
              <a:buChar char="q"/>
            </a:pPr>
            <a:r>
              <a:rPr lang="en-US" dirty="0" smtClean="0"/>
              <a:t>Cultural Events</a:t>
            </a:r>
          </a:p>
          <a:p>
            <a:pPr marL="800100" lvl="1">
              <a:buFont typeface="Wingdings" panose="05000000000000000000" pitchFamily="2" charset="2"/>
              <a:buChar char="q"/>
            </a:pPr>
            <a:r>
              <a:rPr lang="en-US" dirty="0" smtClean="0"/>
              <a:t>Visual/Audio Arts</a:t>
            </a:r>
          </a:p>
          <a:p>
            <a:pPr marL="800100" lvl="1">
              <a:buFont typeface="Wingdings" panose="05000000000000000000" pitchFamily="2" charset="2"/>
              <a:buChar char="q"/>
            </a:pPr>
            <a:r>
              <a:rPr lang="en-US" dirty="0" smtClean="0"/>
              <a:t>Social Connectedness</a:t>
            </a:r>
            <a:endParaRPr lang="en-US" dirty="0"/>
          </a:p>
          <a:p>
            <a:pPr marL="114300" indent="0">
              <a:buNone/>
            </a:pPr>
            <a:r>
              <a:rPr lang="en-US" dirty="0"/>
              <a:t>Developing and Nurturing Participation </a:t>
            </a:r>
            <a:r>
              <a:rPr lang="en-US" dirty="0" smtClean="0"/>
              <a:t>Channels</a:t>
            </a:r>
            <a:endParaRPr lang="en-US" dirty="0"/>
          </a:p>
          <a:p>
            <a:pPr marL="800100" lvl="1">
              <a:buFont typeface="Wingdings" panose="05000000000000000000" pitchFamily="2" charset="2"/>
              <a:buChar char="q"/>
            </a:pPr>
            <a:r>
              <a:rPr lang="en-US" dirty="0" smtClean="0"/>
              <a:t>Advocacy Groups (Adult/Youth)</a:t>
            </a:r>
          </a:p>
          <a:p>
            <a:pPr marL="800100" lvl="1">
              <a:buFont typeface="Wingdings" panose="05000000000000000000" pitchFamily="2" charset="2"/>
              <a:buChar char="q"/>
            </a:pPr>
            <a:r>
              <a:rPr lang="en-US" dirty="0" smtClean="0"/>
              <a:t>Support Groups (Adult/Youth)</a:t>
            </a:r>
            <a:endParaRPr lang="en-US" dirty="0"/>
          </a:p>
          <a:p>
            <a:endParaRPr lang="en-US" dirty="0"/>
          </a:p>
        </p:txBody>
      </p:sp>
    </p:spTree>
    <p:extLst>
      <p:ext uri="{BB962C8B-B14F-4D97-AF65-F5344CB8AC3E}">
        <p14:creationId xmlns:p14="http://schemas.microsoft.com/office/powerpoint/2010/main" val="504791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a:t>
            </a:r>
            <a:endParaRPr lang="en-US" dirty="0"/>
          </a:p>
        </p:txBody>
      </p:sp>
      <p:sp>
        <p:nvSpPr>
          <p:cNvPr id="30" name="Rectangle 29"/>
          <p:cNvSpPr/>
          <p:nvPr/>
        </p:nvSpPr>
        <p:spPr>
          <a:xfrm>
            <a:off x="491611" y="2320219"/>
            <a:ext cx="9891253" cy="4241418"/>
          </a:xfrm>
          <a:prstGeom prst="rect">
            <a:avLst/>
          </a:prstGeom>
        </p:spPr>
        <p:txBody>
          <a:bodyPr wrap="square">
            <a:spAutoFit/>
          </a:bodyPr>
          <a:lstStyle/>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Name of Project: </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b="1" i="1" u="sng" dirty="0" smtClean="0">
                <a:solidFill>
                  <a:srgbClr val="FF0000"/>
                </a:solidFill>
                <a:effectLst>
                  <a:outerShdw blurRad="38100" dist="19050" dir="2700000" algn="tl">
                    <a:schemeClr val="dk1">
                      <a:alpha val="40000"/>
                    </a:schemeClr>
                  </a:outerShdw>
                </a:effectLst>
              </a:rPr>
              <a:t>Name </a:t>
            </a:r>
            <a:r>
              <a:rPr lang="en-US" b="1" i="1" u="sng" dirty="0">
                <a:solidFill>
                  <a:srgbClr val="FF0000"/>
                </a:solidFill>
                <a:effectLst>
                  <a:outerShdw blurRad="38100" dist="19050" dir="2700000" algn="tl">
                    <a:schemeClr val="dk1">
                      <a:alpha val="40000"/>
                    </a:schemeClr>
                  </a:outerShdw>
                </a:effectLst>
              </a:rPr>
              <a:t>of the project that you are applying for</a:t>
            </a:r>
            <a:endParaRPr lang="en-US" b="1" i="1" u="sng" dirty="0">
              <a:solidFill>
                <a:srgbClr val="FF0000"/>
              </a:solidFill>
            </a:endParaRP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Project Leader’s Name: </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b="1" i="1" u="sng" dirty="0" smtClean="0">
                <a:solidFill>
                  <a:srgbClr val="FF0000"/>
                </a:solidFill>
                <a:effectLst>
                  <a:outerShdw blurRad="38100" dist="19050" dir="2700000" algn="tl">
                    <a:schemeClr val="dk1">
                      <a:alpha val="40000"/>
                    </a:schemeClr>
                  </a:outerShdw>
                </a:effectLst>
              </a:rPr>
              <a:t>Name </a:t>
            </a:r>
            <a:r>
              <a:rPr lang="en-US" b="1" i="1" u="sng" dirty="0">
                <a:solidFill>
                  <a:srgbClr val="FF0000"/>
                </a:solidFill>
                <a:effectLst>
                  <a:outerShdw blurRad="38100" dist="19050" dir="2700000" algn="tl">
                    <a:schemeClr val="dk1">
                      <a:alpha val="40000"/>
                    </a:schemeClr>
                  </a:outerShdw>
                </a:effectLst>
              </a:rPr>
              <a:t>of person(s) applying for the Mini Grant</a:t>
            </a:r>
            <a:endParaRPr lang="en-US" b="1" i="1" u="sng" dirty="0">
              <a:solidFill>
                <a:srgbClr val="FF0000"/>
              </a:solidFill>
            </a:endParaRPr>
          </a:p>
          <a:p>
            <a:pPr>
              <a:lnSpc>
                <a:spcPct val="107000"/>
              </a:lnSpc>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Address: </a:t>
            </a:r>
            <a:r>
              <a:rPr lang="en-US" b="1" i="1" u="sng" dirty="0">
                <a:solidFill>
                  <a:srgbClr val="FF0000"/>
                </a:solidFill>
                <a:effectLst>
                  <a:outerShdw blurRad="38100" dist="19050" dir="2700000" algn="tl">
                    <a:schemeClr val="dk1">
                      <a:alpha val="40000"/>
                    </a:schemeClr>
                  </a:outerShdw>
                </a:effectLst>
              </a:rPr>
              <a:t>The address must be in the following zip codes:  33430, 33476, 33493, 33438</a:t>
            </a:r>
            <a:endParaRPr lang="en-US" b="1" i="1" u="sng" dirty="0">
              <a:solidFill>
                <a:srgbClr val="FF0000"/>
              </a:solidFill>
            </a:endParaRPr>
          </a:p>
          <a:p>
            <a:pPr>
              <a:lnSpc>
                <a:spcPct val="107000"/>
              </a:lnSpc>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Phone number of project leader: </a:t>
            </a:r>
            <a:r>
              <a:rPr lang="en-US" b="1" i="1" u="sng" dirty="0">
                <a:solidFill>
                  <a:srgbClr val="FF0000"/>
                </a:solidFill>
                <a:effectLst>
                  <a:outerShdw blurRad="38100" dist="19050" dir="2700000" algn="tl">
                    <a:schemeClr val="dk1">
                      <a:alpha val="40000"/>
                    </a:schemeClr>
                  </a:outerShdw>
                </a:effectLst>
              </a:rPr>
              <a:t>Make sure that the number is </a:t>
            </a:r>
            <a:r>
              <a:rPr lang="en-US" b="1" i="1" u="sng" dirty="0" smtClean="0">
                <a:solidFill>
                  <a:srgbClr val="FF0000"/>
                </a:solidFill>
                <a:effectLst>
                  <a:outerShdw blurRad="38100" dist="19050" dir="2700000" algn="tl">
                    <a:schemeClr val="dk1">
                      <a:alpha val="40000"/>
                    </a:schemeClr>
                  </a:outerShdw>
                </a:effectLst>
              </a:rPr>
              <a:t>accurate</a:t>
            </a:r>
            <a:endParaRPr lang="en-US" b="1" i="1" u="sng" dirty="0">
              <a:solidFill>
                <a:srgbClr val="FF0000"/>
              </a:solidFill>
            </a:endParaRPr>
          </a:p>
          <a:p>
            <a:pPr>
              <a:lnSpc>
                <a:spcPct val="107000"/>
              </a:lnSpc>
            </a:pPr>
            <a:r>
              <a:rPr lang="en-US" dirty="0" smtClean="0">
                <a:latin typeface="Calibri" panose="020F0502020204030204" pitchFamily="34" charset="0"/>
                <a:ea typeface="Calibri" panose="020F0502020204030204" pitchFamily="34" charset="0"/>
                <a:cs typeface="Times New Roman" panose="02020603050405020304" pitchFamily="18" charset="0"/>
              </a:rPr>
              <a:t>Email</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i="1" u="sng" dirty="0">
                <a:solidFill>
                  <a:srgbClr val="FF0000"/>
                </a:solidFill>
                <a:effectLst>
                  <a:outerShdw blurRad="38100" dist="19050" dir="2700000" algn="tl">
                    <a:schemeClr val="dk1">
                      <a:alpha val="40000"/>
                    </a:schemeClr>
                  </a:outerShdw>
                </a:effectLst>
              </a:rPr>
              <a:t>Make sure that the email address is active and </a:t>
            </a:r>
            <a:r>
              <a:rPr lang="en-US" b="1" i="1" u="sng" dirty="0" smtClean="0">
                <a:solidFill>
                  <a:srgbClr val="FF0000"/>
                </a:solidFill>
                <a:effectLst>
                  <a:outerShdw blurRad="38100" dist="19050" dir="2700000" algn="tl">
                    <a:schemeClr val="dk1">
                      <a:alpha val="40000"/>
                    </a:schemeClr>
                  </a:outerShdw>
                </a:effectLst>
              </a:rPr>
              <a:t>accurate</a:t>
            </a:r>
            <a:endParaRPr lang="en-US" b="1" i="1" u="sng" dirty="0">
              <a:solidFill>
                <a:srgbClr val="FF0000"/>
              </a:solidFill>
            </a:endParaRPr>
          </a:p>
          <a:p>
            <a:pPr>
              <a:lnSpc>
                <a:spcPct val="107000"/>
              </a:lnSpc>
            </a:pPr>
            <a:r>
              <a:rPr lang="en-US" dirty="0" smtClean="0">
                <a:latin typeface="Calibri" panose="020F050202020403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Please select which best represents your focus area (</a:t>
            </a:r>
            <a:r>
              <a:rPr lang="en-US"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choose all that apply</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SzPts val="1400"/>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Healthy and Wellness</a:t>
            </a:r>
          </a:p>
          <a:p>
            <a:pPr marL="342900" marR="0" lvl="0" indent="-342900">
              <a:lnSpc>
                <a:spcPct val="107000"/>
              </a:lnSpc>
              <a:spcBef>
                <a:spcPts val="0"/>
              </a:spcBef>
              <a:spcAft>
                <a:spcPts val="0"/>
              </a:spcAft>
              <a:buSzPts val="1400"/>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Nurturing Participation Channels - Advocacy (adult/youth)</a:t>
            </a:r>
          </a:p>
          <a:p>
            <a:pPr marL="342900" marR="0" lvl="0" indent="-342900">
              <a:lnSpc>
                <a:spcPct val="107000"/>
              </a:lnSpc>
              <a:spcBef>
                <a:spcPts val="0"/>
              </a:spcBef>
              <a:spcAft>
                <a:spcPts val="0"/>
              </a:spcAft>
              <a:buSzPts val="1400"/>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Storytelling</a:t>
            </a:r>
          </a:p>
        </p:txBody>
      </p:sp>
      <p:sp>
        <p:nvSpPr>
          <p:cNvPr id="33" name="Rectangle 32"/>
          <p:cNvSpPr/>
          <p:nvPr/>
        </p:nvSpPr>
        <p:spPr>
          <a:xfrm>
            <a:off x="5220928" y="642340"/>
            <a:ext cx="3549445" cy="1482970"/>
          </a:xfrm>
          <a:prstGeom prst="rect">
            <a:avLst/>
          </a:prstGeom>
          <a:ln w="57150"/>
        </p:spPr>
        <p:style>
          <a:lnRef idx="2">
            <a:schemeClr val="accent2"/>
          </a:lnRef>
          <a:fillRef idx="1">
            <a:schemeClr val="lt1"/>
          </a:fillRef>
          <a:effectRef idx="0">
            <a:schemeClr val="accent2"/>
          </a:effectRef>
          <a:fontRef idx="minor">
            <a:schemeClr val="dk1"/>
          </a:fontRef>
        </p:style>
        <p:txBody>
          <a:bodyPr wrap="square">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Please check if you are applying as:</a:t>
            </a:r>
          </a:p>
          <a:p>
            <a:pPr marL="342900" marR="0" lvl="0" indent="-342900">
              <a:lnSpc>
                <a:spcPct val="107000"/>
              </a:lnSpc>
              <a:spcBef>
                <a:spcPts val="0"/>
              </a:spcBef>
              <a:spcAft>
                <a:spcPts val="0"/>
              </a:spcAft>
              <a:buSzPts val="1400"/>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Resident</a:t>
            </a:r>
          </a:p>
          <a:p>
            <a:pPr marL="342900" marR="0" lvl="0" indent="-342900">
              <a:lnSpc>
                <a:spcPct val="107000"/>
              </a:lnSpc>
              <a:spcBef>
                <a:spcPts val="0"/>
              </a:spcBef>
              <a:spcAft>
                <a:spcPts val="800"/>
              </a:spcAft>
              <a:buSzPts val="1400"/>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Non Profit</a:t>
            </a:r>
          </a:p>
          <a:p>
            <a:pPr marL="228600" marR="0">
              <a:lnSpc>
                <a:spcPct val="107000"/>
              </a:lnSpc>
              <a:spcBef>
                <a:spcPts val="0"/>
              </a:spcBef>
              <a:spcAft>
                <a:spcPts val="800"/>
              </a:spcAft>
            </a:pPr>
            <a:r>
              <a:rPr lang="en-US" dirty="0">
                <a:highlight>
                  <a:srgbClr val="FFFF00"/>
                </a:highlight>
                <a:latin typeface="Calibri" panose="020F0502020204030204" pitchFamily="34" charset="0"/>
                <a:ea typeface="Calibri" panose="020F0502020204030204" pitchFamily="34" charset="0"/>
                <a:cs typeface="Times New Roman" panose="02020603050405020304" pitchFamily="18" charset="0"/>
              </a:rPr>
              <a:t>Must be completed</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85956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a:t>
            </a:r>
            <a:endParaRPr lang="en-US" dirty="0"/>
          </a:p>
        </p:txBody>
      </p:sp>
      <p:sp>
        <p:nvSpPr>
          <p:cNvPr id="3" name="Content Placeholder 2"/>
          <p:cNvSpPr>
            <a:spLocks noGrp="1"/>
          </p:cNvSpPr>
          <p:nvPr>
            <p:ph idx="1"/>
          </p:nvPr>
        </p:nvSpPr>
        <p:spPr/>
        <p:txBody>
          <a:bodyPr/>
          <a:lstStyle/>
          <a:p>
            <a:r>
              <a:rPr lang="en-US" dirty="0" smtClean="0"/>
              <a:t>Project Overview – 30 points</a:t>
            </a:r>
          </a:p>
          <a:p>
            <a:r>
              <a:rPr lang="en-US" dirty="0" smtClean="0"/>
              <a:t>Innovation – 25 points</a:t>
            </a:r>
          </a:p>
          <a:p>
            <a:r>
              <a:rPr lang="en-US" dirty="0" smtClean="0"/>
              <a:t>Community Impact – 30 points</a:t>
            </a:r>
          </a:p>
          <a:p>
            <a:r>
              <a:rPr lang="en-US" dirty="0" smtClean="0"/>
              <a:t>Faith Based – 15 points</a:t>
            </a:r>
          </a:p>
          <a:p>
            <a:r>
              <a:rPr lang="en-US" dirty="0" smtClean="0"/>
              <a:t>Impact On Those Most At Risk – 20 points</a:t>
            </a:r>
          </a:p>
          <a:p>
            <a:r>
              <a:rPr lang="en-US" dirty="0" smtClean="0"/>
              <a:t>Implementation – 20 points</a:t>
            </a:r>
            <a:endParaRPr lang="en-US" dirty="0"/>
          </a:p>
        </p:txBody>
      </p:sp>
      <p:sp>
        <p:nvSpPr>
          <p:cNvPr id="4" name="Rectangle 3"/>
          <p:cNvSpPr/>
          <p:nvPr/>
        </p:nvSpPr>
        <p:spPr>
          <a:xfrm>
            <a:off x="3677264" y="273663"/>
            <a:ext cx="6096000" cy="1771832"/>
          </a:xfrm>
          <a:prstGeom prst="rect">
            <a:avLst/>
          </a:prstGeom>
        </p:spPr>
        <p:txBody>
          <a:bodyPr>
            <a:spAutoFit/>
          </a:bodyPr>
          <a:lstStyle/>
          <a:p>
            <a:pPr>
              <a:lnSpc>
                <a:spcPct val="107000"/>
              </a:lnSpc>
            </a:pPr>
            <a:r>
              <a:rPr lang="en-US" i="1">
                <a:latin typeface="Calibri" panose="020F0502020204030204" pitchFamily="34" charset="0"/>
                <a:ea typeface="Calibri" panose="020F0502020204030204" pitchFamily="34" charset="0"/>
                <a:cs typeface="Times New Roman" panose="02020603050405020304" pitchFamily="18" charset="0"/>
              </a:rPr>
              <a:t>A total of </a:t>
            </a:r>
            <a:r>
              <a:rPr lang="en-US" sz="2400" b="1" i="1" u="sng">
                <a:latin typeface="Calibri" panose="020F0502020204030204" pitchFamily="34" charset="0"/>
                <a:ea typeface="Calibri" panose="020F0502020204030204" pitchFamily="34" charset="0"/>
                <a:cs typeface="Times New Roman" panose="02020603050405020304" pitchFamily="18" charset="0"/>
              </a:rPr>
              <a:t>140</a:t>
            </a:r>
            <a:r>
              <a:rPr lang="en-US" i="1">
                <a:latin typeface="Calibri" panose="020F0502020204030204" pitchFamily="34" charset="0"/>
                <a:ea typeface="Calibri" panose="020F0502020204030204" pitchFamily="34" charset="0"/>
                <a:cs typeface="Times New Roman" panose="02020603050405020304" pitchFamily="18" charset="0"/>
              </a:rPr>
              <a:t> points can be awarded to a mini-grant application. </a:t>
            </a:r>
            <a:r>
              <a:rPr lang="en-US" i="1" dirty="0">
                <a:latin typeface="Calibri" panose="020F0502020204030204" pitchFamily="34" charset="0"/>
                <a:ea typeface="Calibri" panose="020F0502020204030204" pitchFamily="34" charset="0"/>
                <a:cs typeface="Times New Roman" panose="02020603050405020304" pitchFamily="18" charset="0"/>
              </a:rPr>
              <a:t>The application sections shows the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possible points per application area. </a:t>
            </a:r>
            <a:r>
              <a:rPr lang="en-US" sz="2000" b="1" i="1" dirty="0">
                <a:solidFill>
                  <a:srgbClr val="FF0000"/>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Note:  Hyphenated words will count as 1 word in each section of the application.</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43311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a:t>
            </a:r>
            <a:endParaRPr lang="en-US" dirty="0"/>
          </a:p>
        </p:txBody>
      </p:sp>
      <p:sp>
        <p:nvSpPr>
          <p:cNvPr id="3" name="Content Placeholder 2"/>
          <p:cNvSpPr>
            <a:spLocks noGrp="1"/>
          </p:cNvSpPr>
          <p:nvPr>
            <p:ph idx="1"/>
          </p:nvPr>
        </p:nvSpPr>
        <p:spPr/>
        <p:txBody>
          <a:bodyPr/>
          <a:lstStyle/>
          <a:p>
            <a:pPr marL="0" indent="0">
              <a:buNone/>
            </a:pPr>
            <a:r>
              <a:rPr lang="en-US" dirty="0" smtClean="0"/>
              <a:t>When completing the budget worksheet, please make sure that you identify </a:t>
            </a:r>
            <a:r>
              <a:rPr lang="en-US" dirty="0" smtClean="0"/>
              <a:t>any </a:t>
            </a:r>
            <a:r>
              <a:rPr lang="en-US" dirty="0" smtClean="0"/>
              <a:t>expenses </a:t>
            </a:r>
            <a:r>
              <a:rPr lang="en-US" dirty="0"/>
              <a:t>for materials, staff, services, etc. </a:t>
            </a:r>
            <a:endParaRPr lang="en-US" dirty="0" smtClean="0"/>
          </a:p>
          <a:p>
            <a:pPr marL="0" indent="0">
              <a:buNone/>
            </a:pPr>
            <a:r>
              <a:rPr lang="en-US" dirty="0" smtClean="0"/>
              <a:t>You </a:t>
            </a:r>
            <a:r>
              <a:rPr lang="en-US" dirty="0"/>
              <a:t>are able to apply for any amount up to $3,000 for resident and $2,000 for non-profit. </a:t>
            </a:r>
            <a:endParaRPr lang="en-US" dirty="0" smtClean="0"/>
          </a:p>
          <a:p>
            <a:pPr marL="0" indent="0">
              <a:buNone/>
            </a:pPr>
            <a:r>
              <a:rPr lang="en-US" dirty="0" smtClean="0"/>
              <a:t>Your </a:t>
            </a:r>
            <a:r>
              <a:rPr lang="en-US" dirty="0"/>
              <a:t>budget request for this mini grant must not exceed these amounts. Please provide your best estimate for expenses needed to accomplish your grant idea. We understand amounts may vary at time of purchase. </a:t>
            </a:r>
          </a:p>
          <a:p>
            <a:pPr marL="0" indent="0">
              <a:buNone/>
            </a:pPr>
            <a:r>
              <a:rPr lang="en-US" b="1" dirty="0">
                <a:solidFill>
                  <a:srgbClr val="FF0000"/>
                </a:solidFill>
              </a:rPr>
              <a:t>Please note: Unused grant funds </a:t>
            </a:r>
            <a:r>
              <a:rPr lang="en-US" sz="2000" b="1" u="sng" dirty="0" smtClean="0">
                <a:solidFill>
                  <a:srgbClr val="FF0000"/>
                </a:solidFill>
              </a:rPr>
              <a:t>MUST</a:t>
            </a:r>
            <a:r>
              <a:rPr lang="en-US" b="1" dirty="0" smtClean="0">
                <a:solidFill>
                  <a:srgbClr val="FF0000"/>
                </a:solidFill>
              </a:rPr>
              <a:t> </a:t>
            </a:r>
            <a:r>
              <a:rPr lang="en-US" b="1" dirty="0">
                <a:solidFill>
                  <a:srgbClr val="FF0000"/>
                </a:solidFill>
              </a:rPr>
              <a:t>be returned to Healthier Glades.</a:t>
            </a:r>
            <a:endParaRPr lang="en-US" dirty="0">
              <a:solidFill>
                <a:srgbClr val="FF0000"/>
              </a:solidFill>
            </a:endParaRPr>
          </a:p>
          <a:p>
            <a:endParaRPr lang="en-US" dirty="0"/>
          </a:p>
        </p:txBody>
      </p:sp>
    </p:spTree>
    <p:extLst>
      <p:ext uri="{BB962C8B-B14F-4D97-AF65-F5344CB8AC3E}">
        <p14:creationId xmlns:p14="http://schemas.microsoft.com/office/powerpoint/2010/main" val="3471214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C48514A1C45A64C946C562F99861433" ma:contentTypeVersion="13" ma:contentTypeDescription="Create a new document." ma:contentTypeScope="" ma:versionID="63a58e2af44dac4c1731b2010999f073">
  <xsd:schema xmlns:xsd="http://www.w3.org/2001/XMLSchema" xmlns:xs="http://www.w3.org/2001/XMLSchema" xmlns:p="http://schemas.microsoft.com/office/2006/metadata/properties" xmlns:ns3="6b375b27-00fb-4b7c-893e-094a644aa4a9" xmlns:ns4="f063f54f-db98-4fe3-8804-b2552653b216" targetNamespace="http://schemas.microsoft.com/office/2006/metadata/properties" ma:root="true" ma:fieldsID="5b2b10e28a4330a69007e7ee42814061" ns3:_="" ns4:_="">
    <xsd:import namespace="6b375b27-00fb-4b7c-893e-094a644aa4a9"/>
    <xsd:import namespace="f063f54f-db98-4fe3-8804-b2552653b21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3:MediaServiceGenerationTime" minOccurs="0"/>
                <xsd:element ref="ns3:MediaServiceEventHashCode"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b375b27-00fb-4b7c-893e-094a644aa4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063f54f-db98-4fe3-8804-b2552653b21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57D8F40-FB36-468F-B722-1BBC4715E1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b375b27-00fb-4b7c-893e-094a644aa4a9"/>
    <ds:schemaRef ds:uri="f063f54f-db98-4fe3-8804-b2552653b2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A1B6C5D-9997-48A0-8B97-2015AFB96337}">
  <ds:schemaRefs>
    <ds:schemaRef ds:uri="http://schemas.microsoft.com/sharepoint/v3/contenttype/forms"/>
  </ds:schemaRefs>
</ds:datastoreItem>
</file>

<file path=customXml/itemProps3.xml><?xml version="1.0" encoding="utf-8"?>
<ds:datastoreItem xmlns:ds="http://schemas.openxmlformats.org/officeDocument/2006/customXml" ds:itemID="{206C9F61-9E04-4F19-B88D-B5429FA146F1}">
  <ds:schemaRef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6b375b27-00fb-4b7c-893e-094a644aa4a9"/>
    <ds:schemaRef ds:uri="http://purl.org/dc/elements/1.1/"/>
    <ds:schemaRef ds:uri="http://schemas.microsoft.com/office/2006/metadata/properties"/>
    <ds:schemaRef ds:uri="f063f54f-db98-4fe3-8804-b2552653b216"/>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Facet</Template>
  <TotalTime>385</TotalTime>
  <Words>620</Words>
  <Application>Microsoft Office PowerPoint</Application>
  <PresentationFormat>Widescreen</PresentationFormat>
  <Paragraphs>91</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Symbol</vt:lpstr>
      <vt:lpstr>Times New Roman</vt:lpstr>
      <vt:lpstr>Trebuchet MS</vt:lpstr>
      <vt:lpstr>Wingdings</vt:lpstr>
      <vt:lpstr>Wingdings 3</vt:lpstr>
      <vt:lpstr>Facet</vt:lpstr>
      <vt:lpstr>Mini Grant  Virtual Q&amp;A Session</vt:lpstr>
      <vt:lpstr>Overview</vt:lpstr>
      <vt:lpstr>Agenda</vt:lpstr>
      <vt:lpstr>What’s New?</vt:lpstr>
      <vt:lpstr>Timeline</vt:lpstr>
      <vt:lpstr>Focus Areas</vt:lpstr>
      <vt:lpstr>Application</vt:lpstr>
      <vt:lpstr>Application</vt:lpstr>
      <vt:lpstr>Budget</vt:lpstr>
      <vt:lpstr>Budget</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 Grant Virtual Q&amp;A Session</dc:title>
  <dc:creator>Antoinita Ifill</dc:creator>
  <cp:lastModifiedBy>Antoinita Ifill</cp:lastModifiedBy>
  <cp:revision>14</cp:revision>
  <dcterms:created xsi:type="dcterms:W3CDTF">2020-11-20T10:30:36Z</dcterms:created>
  <dcterms:modified xsi:type="dcterms:W3CDTF">2020-11-21T15:45:27Z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0x0101009C48514A1C45A64C946C562F99861433</vt:lpwstr>
  </property>
</Properties>
</file>